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4015"/>
  </p:normalViewPr>
  <p:slideViewPr>
    <p:cSldViewPr snapToGrid="0">
      <p:cViewPr varScale="1">
        <p:scale>
          <a:sx n="117" d="100"/>
          <a:sy n="117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C1737-8B34-1146-A1D0-3D317C27B80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7DEDD-A060-3948-AF37-5BEB0E0C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ChatGPT.</a:t>
            </a:r>
          </a:p>
          <a:p>
            <a:endParaRPr lang="en-US" dirty="0"/>
          </a:p>
          <a:p>
            <a:r>
              <a:rPr lang="en-US" dirty="0"/>
              <a:t>Prompt:</a:t>
            </a:r>
          </a:p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A modern, digital illustration depicting three professionals collaborating with an AI system in a sleek office environment. Two men with dark hair and one woman with blonde hair are engaging with a floating holographic AI interface that shows charts, dialogue bubbles, and data visualizations. The background features a soft gradient of blue and purple. The style is clean, polished, and vector-like, emphasizing teamwork and intuitive use of AI without code.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In presentation mode you can click the icons to jump to related pages below.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watsonx.ai</a:t>
            </a:r>
            <a:r>
              <a:rPr lang="en-US" sz="1400" dirty="0"/>
              <a:t> </a:t>
            </a:r>
          </a:p>
          <a:p>
            <a:r>
              <a:rPr lang="en-US" sz="1400" dirty="0"/>
              <a:t>URL : https://</a:t>
            </a:r>
            <a:r>
              <a:rPr lang="en-US" sz="1400" dirty="0" err="1"/>
              <a:t>www.ibm.com</a:t>
            </a:r>
            <a:r>
              <a:rPr lang="en-US" sz="1400" dirty="0"/>
              <a:t>/products/watsonx-ai</a:t>
            </a:r>
          </a:p>
          <a:p>
            <a:r>
              <a:rPr lang="en-US" sz="1400" dirty="0"/>
              <a:t>Details: This is an AI development platform. We are only using the basic connect to model feature to allow to use the full granite model. </a:t>
            </a:r>
          </a:p>
          <a:p>
            <a:endParaRPr lang="en-US" sz="1400" dirty="0"/>
          </a:p>
          <a:p>
            <a:r>
              <a:rPr lang="en-US" sz="1400" dirty="0"/>
              <a:t>Title: Granite 3.3 LLM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www.ibm.com</a:t>
            </a:r>
            <a:r>
              <a:rPr lang="en-US" sz="1400" dirty="0"/>
              <a:t>/new/announcements/ibm-granite-3-3-speech-recognition-refined-reasoning-rag-loras</a:t>
            </a:r>
          </a:p>
          <a:p>
            <a:r>
              <a:rPr lang="en-US" sz="1400" dirty="0"/>
              <a:t>Details: Used to present this model. But main reason is IBM indemnifies usage for what the model was trained on. 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Ollama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ollama.com</a:t>
            </a:r>
            <a:endParaRPr lang="en-US" sz="1400" dirty="0"/>
          </a:p>
          <a:p>
            <a:r>
              <a:rPr lang="en-US" sz="1400" dirty="0"/>
              <a:t>Details: Allows you to run smaller versions of LLM models locally on your machine. Great for free prototyping before deploying.</a:t>
            </a:r>
          </a:p>
          <a:p>
            <a:endParaRPr lang="en-US" sz="1400" dirty="0"/>
          </a:p>
          <a:p>
            <a:r>
              <a:rPr lang="en-US" sz="1400" dirty="0"/>
              <a:t>Title: CrewAI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docs.crewai.com</a:t>
            </a:r>
            <a:r>
              <a:rPr lang="en-US" sz="1400" dirty="0"/>
              <a:t>/introduction</a:t>
            </a:r>
          </a:p>
          <a:p>
            <a:r>
              <a:rPr lang="en-US" sz="1400" dirty="0"/>
              <a:t>Details: Multi-agent AI framework that allows you to build “no code” solutions (Ghost coding). 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Langfuse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langfuse.com</a:t>
            </a:r>
            <a:endParaRPr lang="en-US" sz="1400" dirty="0"/>
          </a:p>
          <a:p>
            <a:r>
              <a:rPr lang="en-US" sz="1400" dirty="0"/>
              <a:t>Details: Industry standard tool for tracking the internals of your LLM solution for tracing, debugging and determining costs.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FastAPI</a:t>
            </a:r>
            <a:endParaRPr lang="en-US" sz="1400" dirty="0"/>
          </a:p>
          <a:p>
            <a:r>
              <a:rPr lang="en-US" sz="1400" dirty="0"/>
              <a:t>URL: https://</a:t>
            </a:r>
            <a:r>
              <a:rPr lang="en-US" sz="1400" dirty="0" err="1"/>
              <a:t>fastapi.tiangolo.com</a:t>
            </a:r>
            <a:endParaRPr lang="en-US" sz="1400" dirty="0"/>
          </a:p>
          <a:p>
            <a:r>
              <a:rPr lang="en-US" sz="1400" dirty="0"/>
              <a:t>Details: Clean and easy framework to build Web Applications in python.</a:t>
            </a:r>
          </a:p>
          <a:p>
            <a:endParaRPr lang="en-US" sz="1400" dirty="0"/>
          </a:p>
          <a:p>
            <a:r>
              <a:rPr lang="en-US" sz="1400" dirty="0"/>
              <a:t>Title: </a:t>
            </a:r>
            <a:r>
              <a:rPr lang="en-US" sz="1400" dirty="0" err="1"/>
              <a:t>Pycharm</a:t>
            </a:r>
            <a:r>
              <a:rPr lang="en-US" sz="1400" dirty="0"/>
              <a:t> Pro</a:t>
            </a:r>
          </a:p>
          <a:p>
            <a:r>
              <a:rPr lang="en-US" sz="1400" dirty="0"/>
              <a:t>URL: https://</a:t>
            </a:r>
            <a:r>
              <a:rPr lang="en-US" sz="1400" dirty="0" err="1"/>
              <a:t>www.jetbrains.com</a:t>
            </a:r>
            <a:r>
              <a:rPr lang="en-US" sz="1400" dirty="0"/>
              <a:t>/</a:t>
            </a:r>
            <a:r>
              <a:rPr lang="en-US" sz="1400" dirty="0" err="1"/>
              <a:t>pycharm</a:t>
            </a:r>
            <a:r>
              <a:rPr lang="en-US" sz="1400" dirty="0"/>
              <a:t>/</a:t>
            </a:r>
          </a:p>
          <a:p>
            <a:r>
              <a:rPr lang="en-US" sz="1400" dirty="0"/>
              <a:t>Details: Python IDE that makes building python applications very easy. 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44B1-D453-E75C-4466-4160B6F7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5C1AB-80EF-7C91-77D2-C910172BD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80182-2984-D477-DFBC-3B33CDD81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IBM's Granite models are designed with a strong emphasis on legal compliance and transparency. IBM has implemented rigorous data curation processes to filter out copyrighted materials, duplicates, and low-quality data. 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This includes using tools like the Data Prep Kit and HAP detector to ensure the training data is free from objectionable content and adheres to data protection regulations.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The training datasets for Granite models comprise publicly available and permissively licensed sources, such as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, Common Crawl, and Project Gutenberg. IBM has disclosed detailed information about these datasets, demonstrating a commitment to transparency.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Furthermore, IBM provides indemnification for its customers against potential copyright infringements arising from the use of Granite models, underscoring its confidence in the legality of its training data.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---- </a:t>
            </a:r>
          </a:p>
          <a:p>
            <a:pPr algn="l">
              <a:buNone/>
            </a:pP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LoRA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 is a way to retrain the model without needing a datacenter. It also allows easy switching between templates while the model is running.</a:t>
            </a:r>
          </a:p>
          <a:p>
            <a:pPr algn="l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Example: https://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sodoherty.ai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/2025/04/20/using-lora-with-granite-3-3/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B6EC-6D07-1ACB-CFBF-47B508B83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EDA4-0A85-B38D-08BF-038608F7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E22DF-BD3F-6C79-F979-1EED9C314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66566-9309-2FD5-ADB9-7C7891741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Images by ChatGPT.</a:t>
            </a:r>
          </a:p>
          <a:p>
            <a:endParaRPr 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Output report is from a Crew. </a:t>
            </a:r>
            <a:r>
              <a:rPr lang="en-US" sz="1400" b="0" dirty="0"/>
              <a:t>It is important to understand that no code generates the final report. You just describe what you want. </a:t>
            </a:r>
          </a:p>
          <a:p>
            <a:endParaRPr lang="en-US" sz="1400" dirty="0"/>
          </a:p>
          <a:p>
            <a:r>
              <a:rPr lang="en-US" sz="1400" b="1" dirty="0"/>
              <a:t>See: </a:t>
            </a:r>
            <a:r>
              <a:rPr lang="en-US" sz="1400" b="0" dirty="0"/>
              <a:t>crews/</a:t>
            </a:r>
            <a:r>
              <a:rPr lang="en-US" sz="1400" b="0" dirty="0" err="1"/>
              <a:t>citizens_information_crew.yaml</a:t>
            </a:r>
            <a:r>
              <a:rPr lang="en-US" sz="1400" b="0" dirty="0"/>
              <a:t> </a:t>
            </a:r>
          </a:p>
          <a:p>
            <a:endParaRPr lang="en-US" sz="1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71F9-9EFF-E56F-BAAB-61DDE9B24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7D1-7289-CB5C-2FA7-F25AF38A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37F54-DA89-357F-9BF1-F10ADB823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D0164-D748-B12C-6FD5-C8D7B6E60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sample image shows a step in the Crew used in the last slide.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ACAE-C1F4-999F-C414-76409B9D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518F7-31C5-E47A-64AE-AEA6A23F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A7A8F-648F-7F7A-ADCA-F09C00A54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A175E-9546-A0A6-D3A9-079FEFFF7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Thanks!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71C84-B48B-F647-45B5-CA5567127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7DEDD-A060-3948-AF37-5BEB0E0C5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4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41EC-2D3F-BA80-1FE8-AB378A5A9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6F2D1-46AE-56A0-DA6F-959252A8B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CCFE-A692-D152-FCDD-C2D0F3B5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DE96A-2575-B063-DF00-1FE67336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E8E17-9D66-97F1-9303-457A336B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CDE9-11A1-D530-2020-05B7F934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F449-3ED8-9A9C-8B79-E3AFE154B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D0A5C-99C8-23F1-7E19-3E563243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137FD-1DF8-51DD-698C-B6222629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4319D-819A-2A52-4D4C-EFA362EE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2F6E7-BD88-0D35-DE59-22F7454D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B6C8D-DBCD-446F-E13F-70ACE8E81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E6B75-D11B-ECAE-31C7-7E001137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70559-D1AF-421E-09BC-B2F3AE35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A55-D060-38D5-1F33-EE6BE65B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1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EA69-001E-87DE-6488-0668D0F1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FF0-B4BB-6928-AA38-F62B8D9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BD4E6-E7B3-909B-E880-E21AC9D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A98C-E6B2-FAD5-70DC-1B497EA7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BC6D-05CC-5B97-B56E-D768A06D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9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AED6-DE20-8815-233B-28A577F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E4544-4B63-D11E-73DB-F6BD68D7D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F9B26-2394-B9F0-54BF-7D4709D3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6172-6D5A-2E26-7EC3-399B8B85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462F-9EE8-93A5-DA54-09501CFF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1534-A831-A787-61D6-EDF2B2EA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9CF0-6E95-8FB9-C124-9170870B7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B88C-7CCF-51EA-DA9F-E73176A4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86D6-2CD6-D1B2-7FC4-FA654E7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13419-8815-2EF1-13D2-BF059AF4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5DB5-771E-7E31-2DD1-B7E3A1F6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7A2F-ACF0-DE5E-3F0D-5DFFEECC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9D9FD-1980-640F-D9A8-4DDD87A8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93B09-C642-EBEC-2A34-8491B2F4C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EFAB-4D8E-7BDD-D4C1-DDCF8D9B8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C7563-18A3-34F8-EC0E-4879E3A3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5CF13-0388-35B3-31E8-BBBDB836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2ADC0-3169-8E2B-F484-53EA75BD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CAD82-1340-3E50-6E43-916808B4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8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C795-3A95-87D5-EAF8-98E3381A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D7547-7543-8B52-8867-9E6EB672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99BBF-CBAB-126D-AD85-6D57EE95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04638-6F7B-36AD-E1A5-9F1F6C52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9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E6D37-440D-ABBF-2969-E780354C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C4541-EBC1-E00D-C812-481F2918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D100-24A4-B2A7-6808-1D13CB4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2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3F41-79A8-13E6-ED86-A8C1E3D8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F61E-2E85-3953-128E-075370F9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BF4B3-FE66-3AF9-09D2-FEBB9912A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CD148-3058-5AB7-3229-26444A73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B2A4-5EDC-1ABC-01ED-E2D3C99E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BDEFA-7CE5-6E52-C687-F381F64C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9F65-D388-09F6-B5A0-22715C4F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ED9C9-309A-0E08-81C5-1574D7A76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7933-47B5-71D8-7C16-5F4E21D9C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26D49-A08E-CDC2-D9AA-2A5DA76D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AD16D-CAF3-1E84-EC90-EB0EA0CC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C78AE-CE99-206E-58EB-5AEF2381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B805F-D6A7-DE69-E044-AF9D571F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8D043-89F2-15FA-4BBD-DDFC0C06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214A-8F5A-E046-26D6-8418C5C4A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255FA-7263-B644-A546-7175EF03A81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C35B-2195-EBA5-9A8D-A0CB58B8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D699-9AF2-4FFC-1DDB-D816D7A9A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420D3-E656-2247-B42A-3593FCF6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7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hyperlink" Target="https://docs.crewai.com/introduction" TargetMode="External"/><Relationship Id="rId7" Type="http://schemas.openxmlformats.org/officeDocument/2006/relationships/hyperlink" Target="https://www.ibm.com/products/watsonx-ai" TargetMode="External"/><Relationship Id="rId12" Type="http://schemas.openxmlformats.org/officeDocument/2006/relationships/hyperlink" Target="https://ollama.com/" TargetMode="Externa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tiff"/><Relationship Id="rId5" Type="http://schemas.openxmlformats.org/officeDocument/2006/relationships/hyperlink" Target="https://langfuse.com/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www.ibm.com/new/announcements/ibm-granite-3-3-speech-recognition-refined-reasoning-rag-loras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hyperlink" Target="https://fastapi.tiangol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new/announcements/ibm-granite-3-3-speech-recognition-refined-reasoning-rag-lor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https://docs.crewai.com/introduction" TargetMode="Externa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fus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C66D8-045A-59C9-1855-EE69A060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517" y="-202325"/>
            <a:ext cx="12336517" cy="82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EB2D1-6475-C473-1D07-23A5D80A0D09}"/>
              </a:ext>
            </a:extLst>
          </p:cNvPr>
          <p:cNvSpPr txBox="1"/>
          <p:nvPr/>
        </p:nvSpPr>
        <p:spPr>
          <a:xfrm>
            <a:off x="0" y="0"/>
            <a:ext cx="4451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IBM Plex Sans Light" panose="020B0503050203000203" pitchFamily="34" charset="0"/>
              </a:rPr>
              <a:t>Solution Details</a:t>
            </a:r>
          </a:p>
        </p:txBody>
      </p:sp>
    </p:spTree>
    <p:extLst>
      <p:ext uri="{BB962C8B-B14F-4D97-AF65-F5344CB8AC3E}">
        <p14:creationId xmlns:p14="http://schemas.microsoft.com/office/powerpoint/2010/main" val="407432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674ACB16-E2C4-0319-4A8D-633E30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4" y="2839163"/>
            <a:ext cx="4005980" cy="1315006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FBED47FB-5C74-98D4-C90E-C5DAA158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400" y="3013501"/>
            <a:ext cx="4976266" cy="830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48993-9D93-0E95-C5B3-C489F919EAD9}"/>
              </a:ext>
            </a:extLst>
          </p:cNvPr>
          <p:cNvSpPr txBox="1"/>
          <p:nvPr/>
        </p:nvSpPr>
        <p:spPr>
          <a:xfrm>
            <a:off x="208345" y="146147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BM Plex Sans Light" panose="020B0503050203000203" pitchFamily="34" charset="0"/>
              </a:rPr>
              <a:t>Technologies Used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5CB74D-8823-C919-1E49-1333570D6FDA}"/>
              </a:ext>
            </a:extLst>
          </p:cNvPr>
          <p:cNvGrpSpPr/>
          <p:nvPr/>
        </p:nvGrpSpPr>
        <p:grpSpPr>
          <a:xfrm>
            <a:off x="556286" y="1271361"/>
            <a:ext cx="5888555" cy="1315006"/>
            <a:chOff x="783564" y="1680888"/>
            <a:chExt cx="5783484" cy="1291542"/>
          </a:xfrm>
        </p:grpSpPr>
        <p:pic>
          <p:nvPicPr>
            <p:cNvPr id="8" name="Picture 7">
              <a:hlinkClick r:id="rId7"/>
              <a:extLst>
                <a:ext uri="{FF2B5EF4-FFF2-40B4-BE49-F238E27FC236}">
                  <a16:creationId xmlns:a16="http://schemas.microsoft.com/office/drawing/2014/main" id="{B1186561-B63B-1E10-1CAD-28A66CB7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564" y="1680888"/>
              <a:ext cx="1291542" cy="12915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5777FC-2AF1-33E2-EC6D-87A0851F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7704" y="1865080"/>
              <a:ext cx="4399344" cy="78426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351A77-95D8-2F69-CA73-DE2D2B17C08E}"/>
              </a:ext>
            </a:extLst>
          </p:cNvPr>
          <p:cNvGrpSpPr/>
          <p:nvPr/>
        </p:nvGrpSpPr>
        <p:grpSpPr>
          <a:xfrm>
            <a:off x="7191195" y="545711"/>
            <a:ext cx="4238104" cy="1826375"/>
            <a:chOff x="6303086" y="1497799"/>
            <a:chExt cx="3095327" cy="1333905"/>
          </a:xfrm>
        </p:grpSpPr>
        <p:pic>
          <p:nvPicPr>
            <p:cNvPr id="14" name="Picture 13" descr="A hexagon shaped object with different colors&#10;&#10;AI-generated content may be incorrect.">
              <a:hlinkClick r:id="rId10"/>
              <a:extLst>
                <a:ext uri="{FF2B5EF4-FFF2-40B4-BE49-F238E27FC236}">
                  <a16:creationId xmlns:a16="http://schemas.microsoft.com/office/drawing/2014/main" id="{3AC36A9D-F58C-DEB5-6628-274F14FC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03086" y="1497799"/>
              <a:ext cx="1154870" cy="13339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4C754A-673C-8C09-7AA7-AC3C322A9347}"/>
                </a:ext>
              </a:extLst>
            </p:cNvPr>
            <p:cNvSpPr txBox="1"/>
            <p:nvPr/>
          </p:nvSpPr>
          <p:spPr>
            <a:xfrm>
              <a:off x="7665448" y="1980086"/>
              <a:ext cx="1732965" cy="337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IBM Plex Sans" panose="020B0503050203000203" pitchFamily="34" charset="0"/>
                </a:rPr>
                <a:t>IBM Granite 3.3</a:t>
              </a:r>
            </a:p>
          </p:txBody>
        </p:sp>
      </p:grpSp>
      <p:pic>
        <p:nvPicPr>
          <p:cNvPr id="2" name="Picture 1">
            <a:hlinkClick r:id="rId12"/>
            <a:extLst>
              <a:ext uri="{FF2B5EF4-FFF2-40B4-BE49-F238E27FC236}">
                <a16:creationId xmlns:a16="http://schemas.microsoft.com/office/drawing/2014/main" id="{DDA35078-BC98-FB53-9836-AABCB17F7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2714" y="3640963"/>
            <a:ext cx="1816100" cy="2590800"/>
          </a:xfrm>
          <a:prstGeom prst="rect">
            <a:avLst/>
          </a:prstGeom>
        </p:spPr>
      </p:pic>
      <p:pic>
        <p:nvPicPr>
          <p:cNvPr id="3" name="Picture 2">
            <a:hlinkClick r:id="rId14"/>
            <a:extLst>
              <a:ext uri="{FF2B5EF4-FFF2-40B4-BE49-F238E27FC236}">
                <a16:creationId xmlns:a16="http://schemas.microsoft.com/office/drawing/2014/main" id="{18FFE501-1BC3-D5A7-B255-BCE6A5EA51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3826" y="4936363"/>
            <a:ext cx="4500840" cy="8309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C5F6E6-1693-C05B-1944-326725F4ACBC}"/>
              </a:ext>
            </a:extLst>
          </p:cNvPr>
          <p:cNvGrpSpPr/>
          <p:nvPr/>
        </p:nvGrpSpPr>
        <p:grpSpPr>
          <a:xfrm>
            <a:off x="841769" y="4384644"/>
            <a:ext cx="1701107" cy="2028913"/>
            <a:chOff x="876896" y="2539270"/>
            <a:chExt cx="1701107" cy="2028913"/>
          </a:xfrm>
        </p:grpSpPr>
        <p:pic>
          <p:nvPicPr>
            <p:cNvPr id="1026" name="Picture 2">
              <a:hlinkClick r:id="rId16"/>
              <a:extLst>
                <a:ext uri="{FF2B5EF4-FFF2-40B4-BE49-F238E27FC236}">
                  <a16:creationId xmlns:a16="http://schemas.microsoft.com/office/drawing/2014/main" id="{9155B657-87CA-4F22-BA25-7D253F25E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62" y="2539270"/>
              <a:ext cx="1587777" cy="158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0D34B-5F66-2F36-E6B4-E2AC58C7BB86}"/>
                </a:ext>
              </a:extLst>
            </p:cNvPr>
            <p:cNvSpPr txBox="1"/>
            <p:nvPr/>
          </p:nvSpPr>
          <p:spPr>
            <a:xfrm>
              <a:off x="876896" y="4198851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Pycharm Pro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3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9CF5-2AD9-6B64-EF56-F9C77A92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hexagon shaped object with different colors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025CFB10-8135-A544-BA1A-B6938184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6" y="223162"/>
            <a:ext cx="838380" cy="968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58B19-DA98-F250-A7C2-918BC64D1C87}"/>
              </a:ext>
            </a:extLst>
          </p:cNvPr>
          <p:cNvSpPr txBox="1"/>
          <p:nvPr/>
        </p:nvSpPr>
        <p:spPr>
          <a:xfrm>
            <a:off x="1341283" y="414949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BM Plex Sans Light" panose="020B0503050203000203" pitchFamily="34" charset="0"/>
              </a:rPr>
              <a:t>IBM Granite 3.3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58194-F5E1-1398-2D4F-D7A134CF66CA}"/>
              </a:ext>
            </a:extLst>
          </p:cNvPr>
          <p:cNvSpPr txBox="1"/>
          <p:nvPr/>
        </p:nvSpPr>
        <p:spPr>
          <a:xfrm>
            <a:off x="695236" y="1595368"/>
            <a:ext cx="10734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IBM Plex Sans Light" panose="020B0503050203000203" pitchFamily="34" charset="0"/>
              </a:rPr>
              <a:t>Free open-source model.</a:t>
            </a:r>
          </a:p>
          <a:p>
            <a:endParaRPr lang="en-US" sz="3200" dirty="0">
              <a:latin typeface="IBM Plex Sans Light" panose="020B0503050203000203" pitchFamily="34" charset="0"/>
            </a:endParaRPr>
          </a:p>
          <a:p>
            <a:r>
              <a:rPr lang="en-US" sz="3200" dirty="0">
                <a:latin typeface="IBM Plex Sans Light" panose="020B0503050203000203" pitchFamily="34" charset="0"/>
              </a:rPr>
              <a:t>Strong emphasis on legal compliance and transparency.</a:t>
            </a:r>
          </a:p>
          <a:p>
            <a:endParaRPr lang="en-US" sz="3200" dirty="0">
              <a:latin typeface="IBM Plex Sans Light" panose="020B0503050203000203" pitchFamily="34" charset="0"/>
            </a:endParaRPr>
          </a:p>
          <a:p>
            <a:r>
              <a:rPr lang="en-US" sz="3200" dirty="0">
                <a:latin typeface="IBM Plex Sans Light" panose="020B0503050203000203" pitchFamily="34" charset="0"/>
              </a:rPr>
              <a:t>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IBM Plex Sans Light" panose="020B0503050203000203" pitchFamily="34" charset="0"/>
              </a:rPr>
              <a:t>aLoRA</a:t>
            </a:r>
            <a:r>
              <a:rPr lang="en-US" sz="3200" dirty="0">
                <a:latin typeface="IBM Plex Sans Light" panose="020B0503050203000203" pitchFamily="34" charset="0"/>
              </a:rPr>
              <a:t>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Speech recognition / Speech translation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Image understanding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 Light" panose="020B0503050203000203" pitchFamily="34" charset="0"/>
              </a:rPr>
              <a:t>Fill in the middle (FIM)</a:t>
            </a:r>
          </a:p>
        </p:txBody>
      </p:sp>
    </p:spTree>
    <p:extLst>
      <p:ext uri="{BB962C8B-B14F-4D97-AF65-F5344CB8AC3E}">
        <p14:creationId xmlns:p14="http://schemas.microsoft.com/office/powerpoint/2010/main" val="64612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A2A6-2C2A-F530-BFB7-DC012138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54A7F49-9C2C-9283-7498-6CC4B042D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7" y="110250"/>
            <a:ext cx="2431428" cy="798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D5B2D-CF85-B35B-E19E-DBAEBF719483}"/>
              </a:ext>
            </a:extLst>
          </p:cNvPr>
          <p:cNvSpPr txBox="1"/>
          <p:nvPr/>
        </p:nvSpPr>
        <p:spPr>
          <a:xfrm>
            <a:off x="168896" y="908392"/>
            <a:ext cx="11261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 strike="noStrike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CrewAI is an agentic framework for coordinating role-based AI agents to complete complex tasks collaboratively.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DF28F-3E1A-E32D-A351-07B790F47976}"/>
              </a:ext>
            </a:extLst>
          </p:cNvPr>
          <p:cNvSpPr txBox="1"/>
          <p:nvPr/>
        </p:nvSpPr>
        <p:spPr>
          <a:xfrm>
            <a:off x="168896" y="1733498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Example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: Citizen's information Crew</a:t>
            </a:r>
          </a:p>
          <a:p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Topic: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Elderly support services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AC6A2-E59A-8FC3-FF61-6E1AB24A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58" y="2262609"/>
            <a:ext cx="5010867" cy="40598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057A091-4FF0-8060-2B24-116460E3E7CF}"/>
              </a:ext>
            </a:extLst>
          </p:cNvPr>
          <p:cNvGrpSpPr/>
          <p:nvPr/>
        </p:nvGrpSpPr>
        <p:grpSpPr>
          <a:xfrm>
            <a:off x="512028" y="2330467"/>
            <a:ext cx="1694695" cy="4396977"/>
            <a:chOff x="512028" y="2330467"/>
            <a:chExt cx="1694695" cy="4396977"/>
          </a:xfrm>
        </p:grpSpPr>
        <p:pic>
          <p:nvPicPr>
            <p:cNvPr id="19" name="Picture 18" descr="A cartoon of a person wearing a headset&#10;&#10;AI-generated content may be incorrect.">
              <a:extLst>
                <a:ext uri="{FF2B5EF4-FFF2-40B4-BE49-F238E27FC236}">
                  <a16:creationId xmlns:a16="http://schemas.microsoft.com/office/drawing/2014/main" id="{C397824A-81ED-E7E6-F50D-B9B2A499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314" y="2330467"/>
              <a:ext cx="1035050" cy="1039301"/>
            </a:xfrm>
            <a:prstGeom prst="rect">
              <a:avLst/>
            </a:prstGeom>
          </p:spPr>
        </p:pic>
        <p:pic>
          <p:nvPicPr>
            <p:cNvPr id="21" name="Picture 20" descr="A person with glasses and beard&#10;&#10;AI-generated content may be incorrect.">
              <a:extLst>
                <a:ext uri="{FF2B5EF4-FFF2-40B4-BE49-F238E27FC236}">
                  <a16:creationId xmlns:a16="http://schemas.microsoft.com/office/drawing/2014/main" id="{A49EC05B-F8E3-748F-3F56-A949CE0F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314" y="3865643"/>
              <a:ext cx="1035050" cy="1039301"/>
            </a:xfrm>
            <a:prstGeom prst="rect">
              <a:avLst/>
            </a:prstGeom>
          </p:spPr>
        </p:pic>
        <p:pic>
          <p:nvPicPr>
            <p:cNvPr id="25" name="Picture 24" descr="A cartoon of a person smiling&#10;&#10;AI-generated content may be incorrect.">
              <a:extLst>
                <a:ext uri="{FF2B5EF4-FFF2-40B4-BE49-F238E27FC236}">
                  <a16:creationId xmlns:a16="http://schemas.microsoft.com/office/drawing/2014/main" id="{236BB61B-D52D-9B2D-4295-78E6182F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315" y="5284376"/>
              <a:ext cx="1035049" cy="104190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3CC6DB-9DBC-0799-DAE0-300464B8D927}"/>
                </a:ext>
              </a:extLst>
            </p:cNvPr>
            <p:cNvSpPr txBox="1"/>
            <p:nvPr/>
          </p:nvSpPr>
          <p:spPr>
            <a:xfrm>
              <a:off x="512028" y="3463817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Customer Support</a:t>
              </a:r>
              <a:endParaRPr lang="en-US" sz="1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1A20D2-5576-5268-E8BC-9325E7657A78}"/>
                </a:ext>
              </a:extLst>
            </p:cNvPr>
            <p:cNvSpPr txBox="1"/>
            <p:nvPr/>
          </p:nvSpPr>
          <p:spPr>
            <a:xfrm>
              <a:off x="798163" y="4941742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Researcher</a:t>
              </a:r>
              <a:endParaRPr 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243219-F29D-7142-849F-5A1415CE0491}"/>
                </a:ext>
              </a:extLst>
            </p:cNvPr>
            <p:cNvSpPr txBox="1"/>
            <p:nvPr/>
          </p:nvSpPr>
          <p:spPr>
            <a:xfrm>
              <a:off x="544086" y="6419667"/>
              <a:ext cx="1630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Reporting analyst</a:t>
              </a:r>
              <a:endParaRPr lang="en-US" sz="14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670B4A-A5FB-95B7-CE2F-9B574BDBF12F}"/>
              </a:ext>
            </a:extLst>
          </p:cNvPr>
          <p:cNvGrpSpPr/>
          <p:nvPr/>
        </p:nvGrpSpPr>
        <p:grpSpPr>
          <a:xfrm>
            <a:off x="3402990" y="2400327"/>
            <a:ext cx="2834524" cy="3959305"/>
            <a:chOff x="3402990" y="2400327"/>
            <a:chExt cx="2834524" cy="3959305"/>
          </a:xfrm>
        </p:grpSpPr>
        <p:pic>
          <p:nvPicPr>
            <p:cNvPr id="23" name="Picture 22" descr="A green circle with a checklist and a circle&#10;&#10;AI-generated content may be incorrect.">
              <a:extLst>
                <a:ext uri="{FF2B5EF4-FFF2-40B4-BE49-F238E27FC236}">
                  <a16:creationId xmlns:a16="http://schemas.microsoft.com/office/drawing/2014/main" id="{63A07C3E-204C-4F4B-1C21-1CA4256DD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5099" y="3865643"/>
              <a:ext cx="1020172" cy="1028673"/>
            </a:xfrm>
            <a:prstGeom prst="rect">
              <a:avLst/>
            </a:prstGeom>
          </p:spPr>
        </p:pic>
        <p:pic>
          <p:nvPicPr>
            <p:cNvPr id="27" name="Picture 26" descr="A magnifying glass with a piece of paper&#10;&#10;AI-generated content may be incorrect.">
              <a:extLst>
                <a:ext uri="{FF2B5EF4-FFF2-40B4-BE49-F238E27FC236}">
                  <a16:creationId xmlns:a16="http://schemas.microsoft.com/office/drawing/2014/main" id="{152B0055-1181-084D-AEA3-45F483751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4797" y="2400327"/>
              <a:ext cx="1015895" cy="1028673"/>
            </a:xfrm>
            <a:prstGeom prst="rect">
              <a:avLst/>
            </a:prstGeom>
          </p:spPr>
        </p:pic>
        <p:pic>
          <p:nvPicPr>
            <p:cNvPr id="29" name="Picture 28" descr="A green circle with a graph and a report&#10;&#10;AI-generated content may be incorrect.">
              <a:extLst>
                <a:ext uri="{FF2B5EF4-FFF2-40B4-BE49-F238E27FC236}">
                  <a16:creationId xmlns:a16="http://schemas.microsoft.com/office/drawing/2014/main" id="{1CB1F626-40BE-9015-23FF-0DBC7FAE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2990" y="5330959"/>
              <a:ext cx="1024396" cy="102867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6EC266-4448-2423-CC61-FE8B8563ADE7}"/>
                </a:ext>
              </a:extLst>
            </p:cNvPr>
            <p:cNvSpPr txBox="1"/>
            <p:nvPr/>
          </p:nvSpPr>
          <p:spPr>
            <a:xfrm>
              <a:off x="4602639" y="2480785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Searches Citizen Information site for information.</a:t>
              </a:r>
              <a:endParaRPr 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159EA5-D22C-E2E6-821D-B96F1ACFAA57}"/>
                </a:ext>
              </a:extLst>
            </p:cNvPr>
            <p:cNvSpPr txBox="1"/>
            <p:nvPr/>
          </p:nvSpPr>
          <p:spPr>
            <a:xfrm>
              <a:off x="4602638" y="4010647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Validates the information found matches the topic.</a:t>
              </a:r>
              <a:endParaRPr lang="en-US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F03192-7AF1-FF16-50D1-A53FFADE6A8D}"/>
                </a:ext>
              </a:extLst>
            </p:cNvPr>
            <p:cNvSpPr txBox="1"/>
            <p:nvPr/>
          </p:nvSpPr>
          <p:spPr>
            <a:xfrm>
              <a:off x="4602637" y="5435996"/>
              <a:ext cx="16348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Creates the report from the validated information.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4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ACB9-57DC-F1C9-EF6B-12F7E1C7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49798A8-059A-4674-CA62-20B47B101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50" y="167400"/>
            <a:ext cx="3169527" cy="529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39C819-EEBD-8812-8457-6AC33060FFC3}"/>
              </a:ext>
            </a:extLst>
          </p:cNvPr>
          <p:cNvSpPr txBox="1"/>
          <p:nvPr/>
        </p:nvSpPr>
        <p:spPr>
          <a:xfrm>
            <a:off x="224750" y="95833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BM Plex Sans Light" panose="020B0503050203000203" pitchFamily="34" charset="0"/>
              </a:rPr>
              <a:t>Industry standard LLM engineering platform.</a:t>
            </a:r>
          </a:p>
          <a:p>
            <a:endParaRPr lang="en-US" sz="2000" dirty="0">
              <a:latin typeface="IBM Plex Sans Light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Traces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Evals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Prompt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Model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Metrics (Quality / Safety)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 Light" panose="020B0503050203000203" pitchFamily="34" charset="0"/>
              </a:rPr>
              <a:t>Debug and improve your LLM application.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2DE49-F772-03F2-692C-DAE5ADAF0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211" y="167400"/>
            <a:ext cx="46975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FAE7-A319-D351-3A22-D973010E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giving each other a high five&#10;&#10;AI-generated content may be incorrect.">
            <a:extLst>
              <a:ext uri="{FF2B5EF4-FFF2-40B4-BE49-F238E27FC236}">
                <a16:creationId xmlns:a16="http://schemas.microsoft.com/office/drawing/2014/main" id="{0B3DDA81-E2A2-3AB6-A9BE-C8A5799D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35" y="185056"/>
            <a:ext cx="7876930" cy="54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27D3D-F0BE-E2FF-3AFC-24A5360349B7}"/>
              </a:ext>
            </a:extLst>
          </p:cNvPr>
          <p:cNvSpPr txBox="1"/>
          <p:nvPr/>
        </p:nvSpPr>
        <p:spPr>
          <a:xfrm>
            <a:off x="3684814" y="5791199"/>
            <a:ext cx="4822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IBM Plex Sans Light" panose="020B0503050203000203" pitchFamily="34" charset="0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760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700</Words>
  <Application>Microsoft Macintosh PowerPoint</Application>
  <PresentationFormat>Widescreen</PresentationFormat>
  <Paragraphs>90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-webkit-standard</vt:lpstr>
      <vt:lpstr>Aptos</vt:lpstr>
      <vt:lpstr>Aptos Display</vt:lpstr>
      <vt:lpstr>Arial</vt:lpstr>
      <vt:lpstr>IBM Plex Sans</vt:lpstr>
      <vt:lpstr>IBM Plex Sans Light</vt:lpstr>
      <vt:lpstr>JetBrains Mono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O'Doherty</dc:creator>
  <cp:lastModifiedBy>Simon O'Doherty</cp:lastModifiedBy>
  <cp:revision>60</cp:revision>
  <dcterms:created xsi:type="dcterms:W3CDTF">2025-05-12T06:09:24Z</dcterms:created>
  <dcterms:modified xsi:type="dcterms:W3CDTF">2025-05-12T11:13:36Z</dcterms:modified>
</cp:coreProperties>
</file>